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4"/>
  </p:notesMasterIdLst>
  <p:sldIdLst>
    <p:sldId id="298" r:id="rId2"/>
    <p:sldId id="259" r:id="rId3"/>
    <p:sldId id="286" r:id="rId4"/>
    <p:sldId id="282" r:id="rId5"/>
    <p:sldId id="299" r:id="rId6"/>
    <p:sldId id="290" r:id="rId7"/>
    <p:sldId id="301" r:id="rId8"/>
    <p:sldId id="302" r:id="rId9"/>
    <p:sldId id="303" r:id="rId10"/>
    <p:sldId id="294" r:id="rId11"/>
    <p:sldId id="296" r:id="rId12"/>
    <p:sldId id="295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FF3300"/>
    <a:srgbClr val="00FFFF"/>
    <a:srgbClr val="FFFF00"/>
    <a:srgbClr val="66FF66"/>
    <a:srgbClr val="33CC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44" autoAdjust="0"/>
    <p:restoredTop sz="94660"/>
  </p:normalViewPr>
  <p:slideViewPr>
    <p:cSldViewPr>
      <p:cViewPr varScale="1">
        <p:scale>
          <a:sx n="68" d="100"/>
          <a:sy n="6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6724AD-5BFD-4F27-A623-20A398931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460D-2F4B-467A-80D1-AA3C3E2E79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B4F66-D63E-4B82-9B0D-91FA16FA9B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CB057-0ECA-4B9A-9BF7-ECA5C0B035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1DAB-F908-42B8-914E-86C0B35DB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612B8-3141-4193-BFDF-03793757C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4860B-F984-4314-B00C-3D65CD899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E4608-B0A2-4895-B86E-3B11EB7ED0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B5A17-240E-4A9A-9687-E0138F9F4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C549C-21B3-49CA-A307-8793A021C2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1F5F5-72C8-4B99-ABCB-2A66BD6D1C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56FE5-8F5C-46DE-BC92-4A79D6DB6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B9A13-15C9-4730-9F23-7A7CDC5753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057E826-B230-401D-A8CC-BB4FFE3186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3F056F2-5222-43ED-8A7F-3E156E0DB2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981200"/>
            <a:ext cx="8534400" cy="424731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TOÁN 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29 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- 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6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Phép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cộng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28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Thanh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Hà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endParaRPr lang="en-US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685800" y="1600200"/>
            <a:ext cx="5181600" cy="457200"/>
            <a:chOff x="104" y="912"/>
            <a:chExt cx="5032" cy="288"/>
          </a:xfrm>
        </p:grpSpPr>
        <p:sp>
          <p:nvSpPr>
            <p:cNvPr id="54277" name="Oval 5"/>
            <p:cNvSpPr>
              <a:spLocks noChangeArrowheads="1"/>
            </p:cNvSpPr>
            <p:nvPr/>
          </p:nvSpPr>
          <p:spPr bwMode="auto">
            <a:xfrm>
              <a:off x="104" y="920"/>
              <a:ext cx="240" cy="240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480" y="912"/>
              <a:ext cx="4656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Tìm x : </a:t>
              </a:r>
            </a:p>
          </p:txBody>
        </p:sp>
      </p:grpSp>
      <p:grpSp>
        <p:nvGrpSpPr>
          <p:cNvPr id="54296" name="Group 24"/>
          <p:cNvGrpSpPr>
            <a:grpSpLocks/>
          </p:cNvGrpSpPr>
          <p:nvPr/>
        </p:nvGrpSpPr>
        <p:grpSpPr bwMode="auto">
          <a:xfrm>
            <a:off x="0" y="884238"/>
            <a:ext cx="1073150" cy="622300"/>
            <a:chOff x="0" y="557"/>
            <a:chExt cx="676" cy="392"/>
          </a:xfrm>
        </p:grpSpPr>
        <p:graphicFrame>
          <p:nvGraphicFramePr>
            <p:cNvPr id="54293" name="Object 21"/>
            <p:cNvGraphicFramePr>
              <a:graphicFrameLocks noChangeAspect="1"/>
            </p:cNvGraphicFramePr>
            <p:nvPr/>
          </p:nvGraphicFramePr>
          <p:xfrm>
            <a:off x="0" y="557"/>
            <a:ext cx="586" cy="392"/>
          </p:xfrm>
          <a:graphic>
            <a:graphicData uri="http://schemas.openxmlformats.org/presentationml/2006/ole">
              <p:oleObj spid="_x0000_s54293" r:id="rId3" imgW="1036015" imgH="504749" progId="MS_ClipArt_Gallery">
                <p:embed/>
              </p:oleObj>
            </a:graphicData>
          </a:graphic>
        </p:graphicFrame>
        <p:pic>
          <p:nvPicPr>
            <p:cNvPr id="54294" name="Picture 22" descr="ag0021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6" y="726"/>
              <a:ext cx="33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0" y="4491038"/>
            <a:ext cx="9144000" cy="946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/>
              <a:t>Muốn tìm số bị trừ trong phép tính trừ ta lấy hiệu cộng với số trừ</a:t>
            </a:r>
          </a:p>
        </p:txBody>
      </p:sp>
      <p:sp>
        <p:nvSpPr>
          <p:cNvPr id="54301" name="Oval 29"/>
          <p:cNvSpPr>
            <a:spLocks noChangeArrowheads="1"/>
          </p:cNvSpPr>
          <p:nvPr/>
        </p:nvSpPr>
        <p:spPr bwMode="auto">
          <a:xfrm>
            <a:off x="1231900" y="2062163"/>
            <a:ext cx="6678613" cy="1746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vi-VN" sz="2800"/>
              <a:t>Muốn tìm số bị trừ trong phép tính trừ </a:t>
            </a:r>
          </a:p>
          <a:p>
            <a:pPr algn="ctr"/>
            <a:r>
              <a:rPr lang="vi-VN" sz="2800"/>
              <a:t>ta làm thế nào?</a:t>
            </a:r>
          </a:p>
        </p:txBody>
      </p:sp>
    </p:spTree>
  </p:cSld>
  <p:clrMapOvr>
    <a:masterClrMapping/>
  </p:clrMapOvr>
  <p:transition spd="med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4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685800" y="1600200"/>
            <a:ext cx="5181600" cy="457200"/>
            <a:chOff x="104" y="912"/>
            <a:chExt cx="5032" cy="288"/>
          </a:xfrm>
        </p:grpSpPr>
        <p:sp>
          <p:nvSpPr>
            <p:cNvPr id="56323" name="Oval 3"/>
            <p:cNvSpPr>
              <a:spLocks noChangeArrowheads="1"/>
            </p:cNvSpPr>
            <p:nvPr/>
          </p:nvSpPr>
          <p:spPr bwMode="auto">
            <a:xfrm>
              <a:off x="104" y="920"/>
              <a:ext cx="240" cy="240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56324" name="Text Box 4"/>
            <p:cNvSpPr txBox="1">
              <a:spLocks noChangeArrowheads="1"/>
            </p:cNvSpPr>
            <p:nvPr/>
          </p:nvSpPr>
          <p:spPr bwMode="auto">
            <a:xfrm>
              <a:off x="480" y="912"/>
              <a:ext cx="4656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Tìm x : </a:t>
              </a:r>
            </a:p>
          </p:txBody>
        </p:sp>
      </p:grpSp>
      <p:grpSp>
        <p:nvGrpSpPr>
          <p:cNvPr id="56330" name="Group 10"/>
          <p:cNvGrpSpPr>
            <a:grpSpLocks/>
          </p:cNvGrpSpPr>
          <p:nvPr/>
        </p:nvGrpSpPr>
        <p:grpSpPr bwMode="auto">
          <a:xfrm>
            <a:off x="0" y="884238"/>
            <a:ext cx="1073150" cy="622300"/>
            <a:chOff x="0" y="557"/>
            <a:chExt cx="676" cy="392"/>
          </a:xfrm>
        </p:grpSpPr>
        <p:graphicFrame>
          <p:nvGraphicFramePr>
            <p:cNvPr id="56331" name="Object 11"/>
            <p:cNvGraphicFramePr>
              <a:graphicFrameLocks noChangeAspect="1"/>
            </p:cNvGraphicFramePr>
            <p:nvPr/>
          </p:nvGraphicFramePr>
          <p:xfrm>
            <a:off x="0" y="557"/>
            <a:ext cx="586" cy="392"/>
          </p:xfrm>
          <a:graphic>
            <a:graphicData uri="http://schemas.openxmlformats.org/presentationml/2006/ole">
              <p:oleObj spid="_x0000_s56331" r:id="rId3" imgW="1036015" imgH="504749" progId="MS_ClipArt_Gallery">
                <p:embed/>
              </p:oleObj>
            </a:graphicData>
          </a:graphic>
        </p:graphicFrame>
        <p:pic>
          <p:nvPicPr>
            <p:cNvPr id="56332" name="Picture 12" descr="ag0021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6" y="726"/>
              <a:ext cx="33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0" y="4491038"/>
            <a:ext cx="9144000" cy="946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/>
              <a:t>Muốn tìm số trừ trong phép tính trừ ta lấy hiệu trừ đi số bị trừ</a:t>
            </a:r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1231900" y="2062163"/>
            <a:ext cx="6678613" cy="1746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vi-VN" sz="2800"/>
              <a:t>Muốn tìm số trừ trong phép tính trừ </a:t>
            </a:r>
          </a:p>
          <a:p>
            <a:pPr algn="ctr"/>
            <a:r>
              <a:rPr lang="vi-VN" sz="2800"/>
              <a:t>ta làm thế nào?</a:t>
            </a:r>
          </a:p>
        </p:txBody>
      </p:sp>
    </p:spTree>
  </p:cSld>
  <p:clrMapOvr>
    <a:masterClrMapping/>
  </p:clrMapOvr>
  <p:transition spd="med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6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685800" y="1600200"/>
            <a:ext cx="5181600" cy="457200"/>
            <a:chOff x="104" y="912"/>
            <a:chExt cx="5032" cy="288"/>
          </a:xfrm>
        </p:grpSpPr>
        <p:sp>
          <p:nvSpPr>
            <p:cNvPr id="55299" name="Oval 3"/>
            <p:cNvSpPr>
              <a:spLocks noChangeArrowheads="1"/>
            </p:cNvSpPr>
            <p:nvPr/>
          </p:nvSpPr>
          <p:spPr bwMode="auto">
            <a:xfrm>
              <a:off x="104" y="920"/>
              <a:ext cx="240" cy="240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55300" name="Text Box 4"/>
            <p:cNvSpPr txBox="1">
              <a:spLocks noChangeArrowheads="1"/>
            </p:cNvSpPr>
            <p:nvPr/>
          </p:nvSpPr>
          <p:spPr bwMode="auto">
            <a:xfrm>
              <a:off x="480" y="912"/>
              <a:ext cx="4656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Tìm x : </a:t>
              </a:r>
            </a:p>
          </p:txBody>
        </p:sp>
      </p:grp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09600" y="2286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a) x – 363 = 975 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038225" y="29718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x           = 975 + 363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38225" y="35814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x           =    1338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724400" y="2362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b) 207 + x = 815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181600" y="30480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       x = 815 - 207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181600" y="3733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       x =     608</a:t>
            </a:r>
          </a:p>
        </p:txBody>
      </p:sp>
      <p:grpSp>
        <p:nvGrpSpPr>
          <p:cNvPr id="55312" name="Group 16"/>
          <p:cNvGrpSpPr>
            <a:grpSpLocks/>
          </p:cNvGrpSpPr>
          <p:nvPr/>
        </p:nvGrpSpPr>
        <p:grpSpPr bwMode="auto">
          <a:xfrm>
            <a:off x="0" y="884238"/>
            <a:ext cx="1073150" cy="622300"/>
            <a:chOff x="0" y="557"/>
            <a:chExt cx="676" cy="392"/>
          </a:xfrm>
        </p:grpSpPr>
        <p:graphicFrame>
          <p:nvGraphicFramePr>
            <p:cNvPr id="55313" name="Object 17"/>
            <p:cNvGraphicFramePr>
              <a:graphicFrameLocks noChangeAspect="1"/>
            </p:cNvGraphicFramePr>
            <p:nvPr/>
          </p:nvGraphicFramePr>
          <p:xfrm>
            <a:off x="0" y="557"/>
            <a:ext cx="586" cy="392"/>
          </p:xfrm>
          <a:graphic>
            <a:graphicData uri="http://schemas.openxmlformats.org/presentationml/2006/ole">
              <p:oleObj spid="_x0000_s55313" r:id="rId3" imgW="1036015" imgH="504749" progId="MS_ClipArt_Gallery">
                <p:embed/>
              </p:oleObj>
            </a:graphicData>
          </a:graphic>
        </p:graphicFrame>
        <p:pic>
          <p:nvPicPr>
            <p:cNvPr id="55314" name="Picture 18" descr="ag0021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6" y="726"/>
              <a:ext cx="33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/>
      <p:bldP spid="55303" grpId="0"/>
      <p:bldP spid="55305" grpId="0"/>
      <p:bldP spid="553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sp>
        <p:nvSpPr>
          <p:cNvPr id="6155" name="AutoShape 11" descr="Walnut"/>
          <p:cNvSpPr>
            <a:spLocks noChangeArrowheads="1"/>
          </p:cNvSpPr>
          <p:nvPr/>
        </p:nvSpPr>
        <p:spPr bwMode="auto">
          <a:xfrm>
            <a:off x="2028825" y="1000125"/>
            <a:ext cx="5084763" cy="3338513"/>
          </a:xfrm>
          <a:prstGeom prst="irregularSeal1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.VnTime" pitchFamily="34" charset="0"/>
              </a:rPr>
              <a:t>KiÓm tra bµi cò</a:t>
            </a:r>
          </a:p>
        </p:txBody>
      </p:sp>
      <p:sp>
        <p:nvSpPr>
          <p:cNvPr id="1036" name="Text Box 14"/>
          <p:cNvSpPr txBox="1">
            <a:spLocks noChangeArrowheads="1"/>
          </p:cNvSpPr>
          <p:nvPr/>
        </p:nvSpPr>
        <p:spPr bwMode="auto">
          <a:xfrm>
            <a:off x="1231900" y="4491038"/>
            <a:ext cx="7134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1231900" y="2973388"/>
            <a:ext cx="6224588" cy="2274887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FF3300"/>
                </a:solidFill>
              </a:rPr>
              <a:t>Ð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Æt tÝnh råi tÝnh:</a:t>
            </a:r>
          </a:p>
          <a:p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                                     346 + 123</a:t>
            </a:r>
          </a:p>
          <a:p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                                     765 + 286</a:t>
            </a:r>
          </a:p>
          <a:p>
            <a:endParaRPr lang="en-US" sz="280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077" name="AutoShape 53"/>
          <p:cNvSpPr>
            <a:spLocks noChangeArrowheads="1"/>
          </p:cNvSpPr>
          <p:nvPr/>
        </p:nvSpPr>
        <p:spPr bwMode="auto">
          <a:xfrm rot="-1905569">
            <a:off x="1387475" y="1228725"/>
            <a:ext cx="514350" cy="119063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9" name="Text Box 115"/>
          <p:cNvSpPr txBox="1">
            <a:spLocks noChangeArrowheads="1"/>
          </p:cNvSpPr>
          <p:nvPr/>
        </p:nvSpPr>
        <p:spPr bwMode="auto">
          <a:xfrm>
            <a:off x="701675" y="1076325"/>
            <a:ext cx="1371600" cy="833438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u="sng">
                <a:solidFill>
                  <a:schemeClr val="bg1"/>
                </a:solidFill>
                <a:latin typeface=".VnTime" pitchFamily="34" charset="0"/>
              </a:rPr>
              <a:t>B</a:t>
            </a:r>
          </a:p>
        </p:txBody>
      </p:sp>
      <p:pic>
        <p:nvPicPr>
          <p:cNvPr id="1140" name="Picture 116" descr="Boy Thinking 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6663" y="3810000"/>
            <a:ext cx="8350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0" dur="1000"/>
                                        <p:tgtEl>
                                          <p:spTgt spid="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2" dur="2000" fill="hold"/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2000" fill="hold"/>
                                        <p:tgtEl>
                                          <p:spTgt spid="1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2000" fill="hold"/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build="allAtOnce" animBg="1"/>
      <p:bldP spid="6155" grpId="1" build="allAtOnce" animBg="1"/>
      <p:bldP spid="6161" grpId="0" animBg="1"/>
      <p:bldP spid="1077" grpId="0" animBg="1"/>
      <p:bldP spid="1139" grpId="0" animBg="1"/>
      <p:bldP spid="113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1458913" y="1758950"/>
            <a:ext cx="6224587" cy="33401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 b="1">
              <a:solidFill>
                <a:srgbClr val="0000CC"/>
              </a:solidFill>
              <a:latin typeface=".VnTime" pitchFamily="34" charset="0"/>
            </a:endParaRPr>
          </a:p>
          <a:p>
            <a:endParaRPr lang="en-US" sz="2800" b="1">
              <a:solidFill>
                <a:srgbClr val="0000CC"/>
              </a:solidFill>
              <a:latin typeface=".VnTime" pitchFamily="34" charset="0"/>
            </a:endParaRPr>
          </a:p>
          <a:p>
            <a:endParaRPr lang="en-US" sz="2800" b="1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446338" y="2443163"/>
            <a:ext cx="174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2143125" y="2670175"/>
            <a:ext cx="1822450" cy="1062038"/>
            <a:chOff x="1350" y="1682"/>
            <a:chExt cx="1148" cy="669"/>
          </a:xfrm>
        </p:grpSpPr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>
              <a:off x="1589" y="2351"/>
              <a:ext cx="4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Text Box 15"/>
            <p:cNvSpPr txBox="1">
              <a:spLocks noChangeArrowheads="1"/>
            </p:cNvSpPr>
            <p:nvPr/>
          </p:nvSpPr>
          <p:spPr bwMode="auto">
            <a:xfrm>
              <a:off x="1589" y="1682"/>
              <a:ext cx="909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346</a:t>
              </a:r>
            </a:p>
            <a:p>
              <a:pPr>
                <a:spcBef>
                  <a:spcPct val="50000"/>
                </a:spcBef>
              </a:pPr>
              <a:r>
                <a:rPr lang="en-US" sz="2400"/>
                <a:t>123</a:t>
              </a:r>
              <a:endParaRPr lang="vi-VN" sz="2400"/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1350" y="1872"/>
              <a:ext cx="2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  <a:endParaRPr lang="vi-VN" sz="2400"/>
            </a:p>
          </p:txBody>
        </p:sp>
      </p:grp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2522538" y="3732213"/>
            <a:ext cx="113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469</a:t>
            </a:r>
            <a:endParaRPr lang="vi-VN" sz="2400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4870450" y="3656013"/>
            <a:ext cx="113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1051</a:t>
            </a:r>
            <a:endParaRPr lang="vi-VN" sz="2400"/>
          </a:p>
        </p:txBody>
      </p: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4572000" y="2670175"/>
            <a:ext cx="1822450" cy="1004888"/>
            <a:chOff x="2880" y="1682"/>
            <a:chExt cx="1148" cy="633"/>
          </a:xfrm>
        </p:grpSpPr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>
              <a:off x="3119" y="1682"/>
              <a:ext cx="909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765</a:t>
              </a:r>
            </a:p>
            <a:p>
              <a:pPr>
                <a:spcBef>
                  <a:spcPct val="50000"/>
                </a:spcBef>
              </a:pPr>
              <a:r>
                <a:rPr lang="en-US" sz="2400"/>
                <a:t>286</a:t>
              </a:r>
              <a:endParaRPr lang="vi-VN" sz="2400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2880" y="1872"/>
              <a:ext cx="2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  <a:endParaRPr lang="vi-VN" sz="2400"/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3167" y="2304"/>
              <a:ext cx="4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1" grpId="0"/>
      <p:bldP spid="420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51" name="Text Box 63"/>
          <p:cNvSpPr txBox="1">
            <a:spLocks noChangeArrowheads="1"/>
          </p:cNvSpPr>
          <p:nvPr/>
        </p:nvSpPr>
        <p:spPr bwMode="auto">
          <a:xfrm>
            <a:off x="2108200" y="4191000"/>
            <a:ext cx="379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1763713" y="4187825"/>
            <a:ext cx="379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01675" y="1682750"/>
            <a:ext cx="163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1. VÝ dô: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77875" y="2528888"/>
            <a:ext cx="330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a) 48352 + 21026 =</a:t>
            </a:r>
          </a:p>
        </p:txBody>
      </p:sp>
      <p:graphicFrame>
        <p:nvGraphicFramePr>
          <p:cNvPr id="37944" name="Object 56"/>
          <p:cNvGraphicFramePr>
            <a:graphicFrameLocks noChangeAspect="1"/>
          </p:cNvGraphicFramePr>
          <p:nvPr/>
        </p:nvGraphicFramePr>
        <p:xfrm>
          <a:off x="1157288" y="3125788"/>
          <a:ext cx="1897062" cy="1138237"/>
        </p:xfrm>
        <a:graphic>
          <a:graphicData uri="http://schemas.openxmlformats.org/presentationml/2006/ole">
            <p:oleObj spid="_x0000_s37944" name="Microsoft Equation 3.0" r:id="rId3" imgW="545760" imgH="431640" progId="Equation.3">
              <p:embed/>
            </p:oleObj>
          </a:graphicData>
        </a:graphic>
      </p:graphicFrame>
      <p:sp>
        <p:nvSpPr>
          <p:cNvPr id="37950" name="Text Box 62"/>
          <p:cNvSpPr txBox="1">
            <a:spLocks noChangeArrowheads="1"/>
          </p:cNvSpPr>
          <p:nvPr/>
        </p:nvSpPr>
        <p:spPr bwMode="auto">
          <a:xfrm>
            <a:off x="2316163" y="4187825"/>
            <a:ext cx="379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7952" name="Text Box 64"/>
          <p:cNvSpPr txBox="1">
            <a:spLocks noChangeArrowheads="1"/>
          </p:cNvSpPr>
          <p:nvPr/>
        </p:nvSpPr>
        <p:spPr bwMode="auto">
          <a:xfrm>
            <a:off x="1916113" y="4187825"/>
            <a:ext cx="379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1536700" y="4187825"/>
            <a:ext cx="379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" y="4719638"/>
            <a:ext cx="3719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48352 + 21026 = 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69378</a:t>
            </a:r>
          </a:p>
        </p:txBody>
      </p:sp>
      <p:sp>
        <p:nvSpPr>
          <p:cNvPr id="37966" name="Line 78"/>
          <p:cNvSpPr>
            <a:spLocks noChangeShapeType="1"/>
          </p:cNvSpPr>
          <p:nvPr/>
        </p:nvSpPr>
        <p:spPr bwMode="auto">
          <a:xfrm>
            <a:off x="1612900" y="4187825"/>
            <a:ext cx="1063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7981" name="Group 93"/>
          <p:cNvGrpSpPr>
            <a:grpSpLocks/>
          </p:cNvGrpSpPr>
          <p:nvPr/>
        </p:nvGrpSpPr>
        <p:grpSpPr bwMode="auto">
          <a:xfrm>
            <a:off x="4572000" y="1835150"/>
            <a:ext cx="3581400" cy="1006475"/>
            <a:chOff x="2112" y="1050"/>
            <a:chExt cx="1968" cy="634"/>
          </a:xfrm>
        </p:grpSpPr>
        <p:sp>
          <p:nvSpPr>
            <p:cNvPr id="37982" name="Text Box 94"/>
            <p:cNvSpPr txBox="1">
              <a:spLocks noChangeArrowheads="1"/>
            </p:cNvSpPr>
            <p:nvPr/>
          </p:nvSpPr>
          <p:spPr bwMode="auto">
            <a:xfrm>
              <a:off x="2112" y="1050"/>
              <a:ext cx="24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>
                  <a:solidFill>
                    <a:schemeClr val="hlink"/>
                  </a:solidFill>
                </a:rPr>
                <a:t>.</a:t>
              </a:r>
            </a:p>
          </p:txBody>
        </p:sp>
        <p:sp>
          <p:nvSpPr>
            <p:cNvPr id="37983" name="Text Box 95"/>
            <p:cNvSpPr txBox="1">
              <a:spLocks noChangeArrowheads="1"/>
            </p:cNvSpPr>
            <p:nvPr/>
          </p:nvSpPr>
          <p:spPr bwMode="auto">
            <a:xfrm>
              <a:off x="2304" y="1344"/>
              <a:ext cx="17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2 cộng 6 bằng 8, Viết 8</a:t>
              </a:r>
            </a:p>
          </p:txBody>
        </p:sp>
      </p:grpSp>
      <p:sp>
        <p:nvSpPr>
          <p:cNvPr id="37985" name="Text Box 97"/>
          <p:cNvSpPr txBox="1">
            <a:spLocks noChangeArrowheads="1"/>
          </p:cNvSpPr>
          <p:nvPr/>
        </p:nvSpPr>
        <p:spPr bwMode="auto">
          <a:xfrm>
            <a:off x="4651375" y="3656013"/>
            <a:ext cx="6143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37986" name="Text Box 98"/>
          <p:cNvSpPr txBox="1">
            <a:spLocks noChangeArrowheads="1"/>
          </p:cNvSpPr>
          <p:nvPr/>
        </p:nvSpPr>
        <p:spPr bwMode="auto">
          <a:xfrm>
            <a:off x="4986338" y="4127500"/>
            <a:ext cx="3376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 cộng 4 bằng 6, Viết 6.</a:t>
            </a:r>
          </a:p>
        </p:txBody>
      </p:sp>
      <p:sp>
        <p:nvSpPr>
          <p:cNvPr id="37988" name="Text Box 100"/>
          <p:cNvSpPr txBox="1">
            <a:spLocks noChangeArrowheads="1"/>
          </p:cNvSpPr>
          <p:nvPr/>
        </p:nvSpPr>
        <p:spPr bwMode="auto">
          <a:xfrm>
            <a:off x="4548188" y="3141663"/>
            <a:ext cx="582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37989" name="Text Box 101"/>
          <p:cNvSpPr txBox="1">
            <a:spLocks noChangeArrowheads="1"/>
          </p:cNvSpPr>
          <p:nvPr/>
        </p:nvSpPr>
        <p:spPr bwMode="auto">
          <a:xfrm>
            <a:off x="4938713" y="3602038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 cộng 1 bằng 9, Viết 9.</a:t>
            </a:r>
          </a:p>
        </p:txBody>
      </p:sp>
      <p:sp>
        <p:nvSpPr>
          <p:cNvPr id="37991" name="Text Box 103"/>
          <p:cNvSpPr txBox="1">
            <a:spLocks noChangeArrowheads="1"/>
          </p:cNvSpPr>
          <p:nvPr/>
        </p:nvSpPr>
        <p:spPr bwMode="auto">
          <a:xfrm>
            <a:off x="4572000" y="2703513"/>
            <a:ext cx="622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37992" name="Text Box 104"/>
          <p:cNvSpPr txBox="1">
            <a:spLocks noChangeArrowheads="1"/>
          </p:cNvSpPr>
          <p:nvPr/>
        </p:nvSpPr>
        <p:spPr bwMode="auto">
          <a:xfrm>
            <a:off x="4951413" y="3187700"/>
            <a:ext cx="3032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cộng 0 bằng 3, Viết 3.</a:t>
            </a:r>
          </a:p>
        </p:txBody>
      </p:sp>
      <p:sp>
        <p:nvSpPr>
          <p:cNvPr id="37994" name="Text Box 106"/>
          <p:cNvSpPr txBox="1">
            <a:spLocks noChangeArrowheads="1"/>
          </p:cNvSpPr>
          <p:nvPr/>
        </p:nvSpPr>
        <p:spPr bwMode="auto">
          <a:xfrm>
            <a:off x="4572000" y="2422525"/>
            <a:ext cx="642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37995" name="Text Box 107"/>
          <p:cNvSpPr txBox="1">
            <a:spLocks noChangeArrowheads="1"/>
          </p:cNvSpPr>
          <p:nvPr/>
        </p:nvSpPr>
        <p:spPr bwMode="auto">
          <a:xfrm>
            <a:off x="4951413" y="2822575"/>
            <a:ext cx="3309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5 cộng 2 bằng 7, Viết 7.</a:t>
            </a:r>
          </a:p>
        </p:txBody>
      </p:sp>
      <p:sp>
        <p:nvSpPr>
          <p:cNvPr id="37996" name="Text Box 108"/>
          <p:cNvSpPr txBox="1">
            <a:spLocks noChangeArrowheads="1"/>
          </p:cNvSpPr>
          <p:nvPr/>
        </p:nvSpPr>
        <p:spPr bwMode="auto">
          <a:xfrm>
            <a:off x="4419600" y="168275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Cộng theo thứ tự từ phải sang trái.</a:t>
            </a:r>
          </a:p>
        </p:txBody>
      </p:sp>
      <p:sp>
        <p:nvSpPr>
          <p:cNvPr id="38020" name="Text Box 132"/>
          <p:cNvSpPr txBox="1">
            <a:spLocks noChangeArrowheads="1"/>
          </p:cNvSpPr>
          <p:nvPr/>
        </p:nvSpPr>
        <p:spPr bwMode="auto">
          <a:xfrm>
            <a:off x="4572000" y="2422525"/>
            <a:ext cx="642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38024" name="Text Box 136"/>
          <p:cNvSpPr txBox="1">
            <a:spLocks noChangeArrowheads="1"/>
          </p:cNvSpPr>
          <p:nvPr/>
        </p:nvSpPr>
        <p:spPr bwMode="auto">
          <a:xfrm>
            <a:off x="4572000" y="2422525"/>
            <a:ext cx="642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7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7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1000"/>
                                        <p:tgtEl>
                                          <p:spTgt spid="3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3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3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3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1000"/>
                                        <p:tgtEl>
                                          <p:spTgt spid="3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3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1000"/>
                                        <p:tgtEl>
                                          <p:spTgt spid="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1" grpId="0"/>
      <p:bldP spid="37953" grpId="0"/>
      <p:bldP spid="5122" grpId="0"/>
      <p:bldP spid="2" grpId="0"/>
      <p:bldP spid="37950" grpId="0"/>
      <p:bldP spid="37952" grpId="0"/>
      <p:bldP spid="37954" grpId="0"/>
      <p:bldP spid="3" grpId="0"/>
      <p:bldP spid="37985" grpId="0"/>
      <p:bldP spid="37986" grpId="0"/>
      <p:bldP spid="37988" grpId="0"/>
      <p:bldP spid="37989" grpId="0"/>
      <p:bldP spid="37991" grpId="0"/>
      <p:bldP spid="37992" grpId="0"/>
      <p:bldP spid="37995" grpId="0"/>
      <p:bldP spid="379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066925" y="5629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477000" y="762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240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-285750" y="5022850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246063" y="3960813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48352 + 21026 =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2379663" y="3954463"/>
            <a:ext cx="111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</a:rPr>
              <a:t>69378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175895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b) 367859 + 541728 = ?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8688" y="2290763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367859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28688" y="2643188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541728</a:t>
            </a:r>
            <a:r>
              <a:rPr lang="en-US"/>
              <a:t> 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77875" y="24907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095750" y="183515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Cộng theo thứ tự từ phải sang trái.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159250" y="2433638"/>
            <a:ext cx="436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9 cộng 8 bằng 17, viết 7 nhớ 1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020763" y="30988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839913" y="320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641475" y="3200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8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460500" y="320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274763" y="3200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081088" y="3200400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4192588" y="2822575"/>
            <a:ext cx="4640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5 cộng 2 bằng 7, thêm 1 bằng 8, viết 8.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4073525" y="3230563"/>
            <a:ext cx="391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 cộng 7 bằng 15, viết 5 nhớ 1.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097338" y="3586163"/>
            <a:ext cx="454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7 cộng 1 bằng 8, thêm 1 bằng 9 viết 9.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4122738" y="3943350"/>
            <a:ext cx="4656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6 cộng 4 bằng 10, viết 0 nhớ 1.</a:t>
            </a:r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4116388" y="4356100"/>
            <a:ext cx="4656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cộng 5 bằng 8, thêm 1 bằng 9 viết 9.</a:t>
            </a:r>
          </a:p>
        </p:txBody>
      </p:sp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928688" y="3200400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0" y="4491038"/>
            <a:ext cx="9144000" cy="15541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Khi thùc hiÖn phÐp céng c¸c sè tù nhiªn ta thùc hiÖn ®Æt tÝnh sao cho c¸c hµng ®¬n vÞ th¼ng cét víi nhau. Thùc hiÖn phÐp tÝnh theo thø tù tõ ph¶i sang tr¸i.</a:t>
            </a:r>
            <a:endParaRPr lang="vi-VN" sz="3200">
              <a:latin typeface=".VnTime" pitchFamily="34" charset="0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398463" y="1531938"/>
            <a:ext cx="8347075" cy="265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966788" y="1874838"/>
            <a:ext cx="72104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Khi thực hiện phép cộng các số tự nhiên ta đặt tính như thế nào? Thực hiện các phép tính theo thứ tự nào?</a:t>
            </a:r>
            <a:endParaRPr lang="vi-VN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7" grpId="0" animBg="1"/>
      <p:bldP spid="50188" grpId="0" animBg="1"/>
      <p:bldP spid="501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vi-VN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69863" y="1835150"/>
            <a:ext cx="3416300" cy="457200"/>
            <a:chOff x="104" y="912"/>
            <a:chExt cx="2152" cy="288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36" y="912"/>
              <a:ext cx="19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Đặt tính rồi tính: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104" y="920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38200" y="25146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a) 4682 + 2305 =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838200" y="2590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b) 2968 + 6524 =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029200" y="2438400"/>
            <a:ext cx="265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5247 + 2741 = 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724400" y="243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3917 + 5267 =</a:t>
            </a:r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5346700" y="3429000"/>
            <a:ext cx="2057400" cy="1552575"/>
            <a:chOff x="912" y="1968"/>
            <a:chExt cx="1296" cy="978"/>
          </a:xfrm>
        </p:grpSpPr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912" y="1968"/>
              <a:ext cx="129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5247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2741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</a:t>
              </a:r>
              <a:r>
                <a:rPr lang="en-US" sz="2400" b="1">
                  <a:solidFill>
                    <a:srgbClr val="FF0000"/>
                  </a:solidFill>
                </a:rPr>
                <a:t>7988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064" y="2112"/>
              <a:ext cx="192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200" y="2616"/>
              <a:ext cx="6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1600200" y="3429000"/>
            <a:ext cx="2057400" cy="1552575"/>
            <a:chOff x="912" y="1968"/>
            <a:chExt cx="1296" cy="978"/>
          </a:xfrm>
        </p:grpSpPr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129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4682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2305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</a:t>
              </a:r>
              <a:r>
                <a:rPr lang="en-US" sz="2400" b="1">
                  <a:solidFill>
                    <a:srgbClr val="FF0000"/>
                  </a:solidFill>
                </a:rPr>
                <a:t>6987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064" y="2112"/>
              <a:ext cx="192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200" y="2616"/>
              <a:ext cx="6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1752600" y="3400425"/>
            <a:ext cx="1524000" cy="1552575"/>
            <a:chOff x="912" y="1968"/>
            <a:chExt cx="1296" cy="978"/>
          </a:xfrm>
        </p:grpSpPr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912" y="1968"/>
              <a:ext cx="129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2968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6524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</a:t>
              </a:r>
              <a:r>
                <a:rPr lang="en-US" sz="2400" b="1">
                  <a:solidFill>
                    <a:srgbClr val="FF0000"/>
                  </a:solidFill>
                </a:rPr>
                <a:t>9492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064" y="2112"/>
              <a:ext cx="192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200" y="2616"/>
              <a:ext cx="6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5334000" y="3429000"/>
            <a:ext cx="2057400" cy="1552575"/>
            <a:chOff x="912" y="1968"/>
            <a:chExt cx="1296" cy="978"/>
          </a:xfrm>
        </p:grpSpPr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912" y="1968"/>
              <a:ext cx="129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 3917 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 5267</a:t>
              </a: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      </a:t>
              </a:r>
              <a:r>
                <a:rPr lang="en-US" sz="2400" b="1">
                  <a:solidFill>
                    <a:srgbClr val="FF0000"/>
                  </a:solidFill>
                </a:rPr>
                <a:t>9184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064" y="2112"/>
              <a:ext cx="192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1200" y="2616"/>
              <a:ext cx="6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322263" y="1076325"/>
            <a:ext cx="911225" cy="588963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  <a:latin typeface=".VnTime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10" grpId="0"/>
      <p:bldP spid="10" grpId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49275" y="2657475"/>
            <a:ext cx="246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a) 4685 + 2347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39788" y="4111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57696 + 814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789238" y="267017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7032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68588" y="411162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58510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52488" y="3429000"/>
            <a:ext cx="200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6094 + 8566 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698750" y="3429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14660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25475" y="1911350"/>
            <a:ext cx="204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Bµi 2: TÝnh</a:t>
            </a: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0" y="1000125"/>
            <a:ext cx="758825" cy="650875"/>
          </a:xfrm>
          <a:prstGeom prst="rect">
            <a:avLst/>
          </a:prstGeom>
          <a:solidFill>
            <a:schemeClr val="tx2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.VnTime" pitchFamily="34" charset="0"/>
              </a:rPr>
              <a:t>N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4572000" y="2670175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b) 186954 + 247436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7620000" y="267017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434390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5180013" y="3429000"/>
            <a:ext cx="2732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514625 + 82398 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7620000" y="3429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597023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5330825" y="4035425"/>
            <a:ext cx="273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793575 + 6425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7620000" y="403542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= </a:t>
            </a:r>
            <a:r>
              <a:rPr lang="en-US" sz="2400" b="1">
                <a:solidFill>
                  <a:srgbClr val="FF0000"/>
                </a:solidFill>
              </a:rPr>
              <a:t>800000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169863" y="5249863"/>
            <a:ext cx="8974137" cy="1076325"/>
          </a:xfrm>
          <a:prstGeom prst="rect">
            <a:avLst/>
          </a:prstGeom>
          <a:solidFill>
            <a:srgbClr val="33CCFF"/>
          </a:solidFill>
          <a:ln w="952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Khi thùc hiÖn phÐp céng c¸c sè tù nhiªn em thùc hiÖn c¸c phÐp tÝnh theo thø tù nµo?</a:t>
            </a:r>
            <a:endParaRPr lang="vi-VN" sz="32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4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1675" y="16827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Bài 3 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667000" y="1600200"/>
            <a:ext cx="15240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/>
              <a:t>Tóm tắt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133600"/>
            <a:ext cx="38100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Cây lấy gỗ  : 325 164 cây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81200" y="2590800"/>
            <a:ext cx="38100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Cây ăn quả :   60 830 cây 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43600" y="213360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? </a:t>
            </a:r>
            <a:r>
              <a:rPr lang="en-US" sz="2400"/>
              <a:t>Cây</a:t>
            </a:r>
            <a:r>
              <a:rPr lang="en-US" sz="2400" b="1"/>
              <a:t>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667000" y="3200400"/>
            <a:ext cx="12192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u="sng"/>
              <a:t>Giải 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447800" y="3733800"/>
            <a:ext cx="5867400" cy="15525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Số cây cả huyện đó đã trồng được là :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325164 + 60830 = 385994 (cây)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u="sng"/>
              <a:t>Đáp số</a:t>
            </a:r>
            <a:r>
              <a:rPr lang="en-US" sz="2400"/>
              <a:t> : 385994 cây</a:t>
            </a:r>
          </a:p>
        </p:txBody>
      </p: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0" y="923925"/>
            <a:ext cx="1063625" cy="917575"/>
            <a:chOff x="288" y="248"/>
            <a:chExt cx="864" cy="844"/>
          </a:xfrm>
        </p:grpSpPr>
        <p:grpSp>
          <p:nvGrpSpPr>
            <p:cNvPr id="13" name="Group 19"/>
            <p:cNvGrpSpPr>
              <a:grpSpLocks/>
            </p:cNvGrpSpPr>
            <p:nvPr/>
          </p:nvGrpSpPr>
          <p:grpSpPr bwMode="auto">
            <a:xfrm>
              <a:off x="288" y="248"/>
              <a:ext cx="864" cy="768"/>
              <a:chOff x="720" y="1785"/>
              <a:chExt cx="768" cy="399"/>
            </a:xfrm>
          </p:grpSpPr>
          <p:graphicFrame>
            <p:nvGraphicFramePr>
              <p:cNvPr id="15" name="Object 20"/>
              <p:cNvGraphicFramePr>
                <a:graphicFrameLocks noChangeAspect="1"/>
              </p:cNvGraphicFramePr>
              <p:nvPr/>
            </p:nvGraphicFramePr>
            <p:xfrm>
              <a:off x="720" y="1785"/>
              <a:ext cx="672" cy="399"/>
            </p:xfrm>
            <a:graphic>
              <a:graphicData uri="http://schemas.openxmlformats.org/presentationml/2006/ole">
                <p:oleObj spid="_x0000_s58370" r:id="rId3" imgW="1036015" imgH="504749" progId="MS_ClipArt_Gallery">
                  <p:embed/>
                </p:oleObj>
              </a:graphicData>
            </a:graphic>
          </p:graphicFrame>
          <p:pic>
            <p:nvPicPr>
              <p:cNvPr id="16" name="Picture 21" descr="ag00218_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110" y="1944"/>
                <a:ext cx="37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528" y="391"/>
              <a:ext cx="302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sz="4400" b="1">
                <a:solidFill>
                  <a:srgbClr val="3333FF"/>
                </a:solidFill>
                <a:latin typeface=".VnTime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0828"/>
  <p:tag name="VIOLETTITLE" val="PHÉP CỘNG tiết 29"/>
  <p:tag name="VIOLETLESSON" val="19"/>
  <p:tag name="VIOLETCATID" val="8049779"/>
  <p:tag name="VIOLETSUBJECT" val="Toán học 4"/>
  <p:tag name="VIOLETSOURCE" val="Vân Anh Trường TH Hồng Thái"/>
  <p:tag name="VIOLETAUTHORID" val="240494"/>
  <p:tag name="VIOLETAUTHORNAME" val="Phan Thi Van Anh"/>
  <p:tag name="VIOLETAUTHORAVATAR" val="no_avatarf.jpg"/>
  <p:tag name="VIOLETAUTHORADDRESS" val="truong th bao hung - yen bai"/>
  <p:tag name="VIOLETDATE" val="2012-09-26 10:44:17"/>
  <p:tag name="VIOLETHIT" val="313"/>
  <p:tag name="VIOLETLIKE" val="0"/>
  <p:tag name="MMPROD_NEXTUNIQUEID" val="10012"/>
  <p:tag name="MMPROD_UIDATA" val="&lt;database version=&quot;7.0&quot;&gt;&lt;object type=&quot;1&quot; unique_id=&quot;10001&quot;&gt;&lt;object type=&quot;2&quot; unique_id=&quot;10922&quot;&gt;&lt;object type=&quot;3&quot; unique_id=&quot;10923&quot;&gt;&lt;property id=&quot;20148&quot; value=&quot;5&quot;/&gt;&lt;property id=&quot;20300&quot; value=&quot;Slide 1&quot;/&gt;&lt;property id=&quot;20307&quot; value=&quot;298&quot;/&gt;&lt;/object&gt;&lt;object type=&quot;3&quot; unique_id=&quot;10924&quot;&gt;&lt;property id=&quot;20148&quot; value=&quot;5&quot;/&gt;&lt;property id=&quot;20300&quot; value=&quot;Slide 2&quot;/&gt;&lt;property id=&quot;20307&quot; value=&quot;259&quot;/&gt;&lt;/object&gt;&lt;object type=&quot;3&quot; unique_id=&quot;10925&quot;&gt;&lt;property id=&quot;20148&quot; value=&quot;5&quot;/&gt;&lt;property id=&quot;20300&quot; value=&quot;Slide 3&quot;/&gt;&lt;property id=&quot;20307&quot; value=&quot;286&quot;/&gt;&lt;/object&gt;&lt;object type=&quot;3&quot; unique_id=&quot;10926&quot;&gt;&lt;property id=&quot;20148&quot; value=&quot;5&quot;/&gt;&lt;property id=&quot;20300&quot; value=&quot;Slide 4&quot;/&gt;&lt;property id=&quot;20307&quot; value=&quot;282&quot;/&gt;&lt;/object&gt;&lt;object type=&quot;3&quot; unique_id=&quot;10927&quot;&gt;&lt;property id=&quot;20148&quot; value=&quot;5&quot;/&gt;&lt;property id=&quot;20300&quot; value=&quot;Slide 5&quot;/&gt;&lt;property id=&quot;20307&quot; value=&quot;299&quot;/&gt;&lt;/object&gt;&lt;object type=&quot;3&quot; unique_id=&quot;10928&quot;&gt;&lt;property id=&quot;20148&quot; value=&quot;5&quot;/&gt;&lt;property id=&quot;20300&quot; value=&quot;Slide 6&quot;/&gt;&lt;property id=&quot;20307&quot; value=&quot;290&quot;/&gt;&lt;/object&gt;&lt;object type=&quot;3&quot; unique_id=&quot;10929&quot;&gt;&lt;property id=&quot;20148&quot; value=&quot;5&quot;/&gt;&lt;property id=&quot;20300&quot; value=&quot;Slide 7&quot;/&gt;&lt;property id=&quot;20307&quot; value=&quot;301&quot;/&gt;&lt;/object&gt;&lt;object type=&quot;3&quot; unique_id=&quot;10930&quot;&gt;&lt;property id=&quot;20148&quot; value=&quot;5&quot;/&gt;&lt;property id=&quot;20300&quot; value=&quot;Slide 8&quot;/&gt;&lt;property id=&quot;20307&quot; value=&quot;302&quot;/&gt;&lt;/object&gt;&lt;object type=&quot;3&quot; unique_id=&quot;10931&quot;&gt;&lt;property id=&quot;20148&quot; value=&quot;5&quot;/&gt;&lt;property id=&quot;20300&quot; value=&quot;Slide 9&quot;/&gt;&lt;property id=&quot;20307&quot; value=&quot;303&quot;/&gt;&lt;/object&gt;&lt;object type=&quot;3&quot; unique_id=&quot;10932&quot;&gt;&lt;property id=&quot;20148&quot; value=&quot;5&quot;/&gt;&lt;property id=&quot;20300&quot; value=&quot;Slide 10&quot;/&gt;&lt;property id=&quot;20307&quot; value=&quot;294&quot;/&gt;&lt;/object&gt;&lt;object type=&quot;3&quot; unique_id=&quot;10933&quot;&gt;&lt;property id=&quot;20148&quot; value=&quot;5&quot;/&gt;&lt;property id=&quot;20300&quot; value=&quot;Slide 11&quot;/&gt;&lt;property id=&quot;20307&quot; value=&quot;296&quot;/&gt;&lt;/object&gt;&lt;object type=&quot;3&quot; unique_id=&quot;10934&quot;&gt;&lt;property id=&quot;20148&quot; value=&quot;5&quot;/&gt;&lt;property id=&quot;20300&quot; value=&quot;Slide 12&quot;/&gt;&lt;property id=&quot;20307&quot; value=&quot;295&quot;/&gt;&lt;/object&gt;&lt;/object&gt;&lt;object type=&quot;8&quot; unique_id=&quot;1094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706</TotalTime>
  <Words>571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Times New Roman</vt:lpstr>
      <vt:lpstr>.VnTime</vt:lpstr>
      <vt:lpstr>.VnTimeH</vt:lpstr>
      <vt:lpstr>.VnBahamasBH</vt:lpstr>
      <vt:lpstr>Flow</vt:lpstr>
      <vt:lpstr>Microsoft Equation 3.0</vt:lpstr>
      <vt:lpstr>MS_ClipArt_Gallery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Cong ty may tinh Son Dat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Phep cong hai phan so</dc:title>
  <dc:subject>lop 4</dc:subject>
  <dc:creator>Nguyễn Thanh Hà</dc:creator>
  <cp:lastModifiedBy>AutoBVT</cp:lastModifiedBy>
  <cp:revision>85</cp:revision>
  <dcterms:created xsi:type="dcterms:W3CDTF">2009-02-10T14:30:46Z</dcterms:created>
  <dcterms:modified xsi:type="dcterms:W3CDTF">2016-01-19T06:17:51Z</dcterms:modified>
</cp:coreProperties>
</file>